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05-0A9C-4620-B6C5-B7C23E1E01F5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C4A-3E85-41A4-931F-AD5F97DFC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77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05-0A9C-4620-B6C5-B7C23E1E01F5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C4A-3E85-41A4-931F-AD5F97DFC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23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05-0A9C-4620-B6C5-B7C23E1E01F5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C4A-3E85-41A4-931F-AD5F97DFC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22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05-0A9C-4620-B6C5-B7C23E1E01F5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C4A-3E85-41A4-931F-AD5F97DFC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47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05-0A9C-4620-B6C5-B7C23E1E01F5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C4A-3E85-41A4-931F-AD5F97DFC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56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05-0A9C-4620-B6C5-B7C23E1E01F5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C4A-3E85-41A4-931F-AD5F97DFC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55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05-0A9C-4620-B6C5-B7C23E1E01F5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C4A-3E85-41A4-931F-AD5F97DFC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60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05-0A9C-4620-B6C5-B7C23E1E01F5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C4A-3E85-41A4-931F-AD5F97DFC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07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05-0A9C-4620-B6C5-B7C23E1E01F5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C4A-3E85-41A4-931F-AD5F97DFC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72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661905-0A9C-4620-B6C5-B7C23E1E01F5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FECC4A-3E85-41A4-931F-AD5F97DFC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42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05-0A9C-4620-B6C5-B7C23E1E01F5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C4A-3E85-41A4-931F-AD5F97DFC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01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661905-0A9C-4620-B6C5-B7C23E1E01F5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FECC4A-3E85-41A4-931F-AD5F97DFC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3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oonyu@hosho.ed.j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字幕 2">
            <a:extLst>
              <a:ext uri="{FF2B5EF4-FFF2-40B4-BE49-F238E27FC236}">
                <a16:creationId xmlns:a16="http://schemas.microsoft.com/office/drawing/2014/main" id="{36C3A5C8-1C18-F703-549D-F2F7F4A1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dirty="0">
                <a:solidFill>
                  <a:schemeClr val="accent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スポンサー企業様募集要項</a:t>
            </a:r>
            <a:endParaRPr kumimoji="1" lang="ja-JP" altLang="en-US" sz="4000" dirty="0">
              <a:solidFill>
                <a:schemeClr val="accent2">
                  <a:lumMod val="7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4FB776F-5C3E-3E3F-5D08-9A6AF7462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858" y="2540905"/>
            <a:ext cx="5084505" cy="363353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CBFC0F2-F09A-A491-B902-C041A975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679" t="19477" r="32433" b="55762"/>
          <a:stretch/>
        </p:blipFill>
        <p:spPr>
          <a:xfrm>
            <a:off x="955699" y="3126920"/>
            <a:ext cx="4901043" cy="1869622"/>
          </a:xfrm>
          <a:prstGeom prst="rect">
            <a:avLst/>
          </a:prstGeom>
        </p:spPr>
      </p:pic>
      <p:sp>
        <p:nvSpPr>
          <p:cNvPr id="13" name="字幕 2">
            <a:extLst>
              <a:ext uri="{FF2B5EF4-FFF2-40B4-BE49-F238E27FC236}">
                <a16:creationId xmlns:a16="http://schemas.microsoft.com/office/drawing/2014/main" id="{B48E488F-0B9B-4F10-49FF-5D484F221ED4}"/>
              </a:ext>
            </a:extLst>
          </p:cNvPr>
          <p:cNvSpPr txBox="1">
            <a:spLocks/>
          </p:cNvSpPr>
          <p:nvPr/>
        </p:nvSpPr>
        <p:spPr>
          <a:xfrm>
            <a:off x="10092044" y="6463678"/>
            <a:ext cx="1993820" cy="394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kumimoji="1"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bg1"/>
                </a:solidFill>
              </a:rPr>
              <a:t>2025</a:t>
            </a:r>
            <a:r>
              <a:rPr lang="ja-JP" altLang="en-US" sz="1800" dirty="0">
                <a:solidFill>
                  <a:schemeClr val="bg1"/>
                </a:solidFill>
              </a:rPr>
              <a:t>年</a:t>
            </a:r>
            <a:r>
              <a:rPr lang="en-US" altLang="ja-JP" sz="1800" dirty="0">
                <a:solidFill>
                  <a:schemeClr val="bg1"/>
                </a:solidFill>
              </a:rPr>
              <a:t>2</a:t>
            </a:r>
            <a:r>
              <a:rPr lang="ja-JP" altLang="en-US" sz="1800" dirty="0">
                <a:solidFill>
                  <a:schemeClr val="bg1"/>
                </a:solidFill>
              </a:rPr>
              <a:t>月</a:t>
            </a:r>
            <a:r>
              <a:rPr lang="en-US" altLang="ja-JP" sz="1800" dirty="0">
                <a:solidFill>
                  <a:schemeClr val="bg1"/>
                </a:solidFill>
              </a:rPr>
              <a:t>1</a:t>
            </a:r>
            <a:r>
              <a:rPr lang="ja-JP" altLang="en-US" sz="1800" dirty="0">
                <a:solidFill>
                  <a:schemeClr val="bg1"/>
                </a:solidFill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69959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296656-31C5-BD56-3078-105A8045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紹介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660E35-C4C2-5D86-71A0-CEB914795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12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・</a:t>
            </a:r>
            <a:r>
              <a:rPr kumimoji="1" lang="en-US" altLang="ja-JP" dirty="0"/>
              <a:t>1983</a:t>
            </a:r>
            <a:r>
              <a:rPr kumimoji="1" lang="ja-JP" altLang="en-US" dirty="0"/>
              <a:t>年創部（創部</a:t>
            </a:r>
            <a:r>
              <a:rPr kumimoji="1" lang="en-US" altLang="ja-JP" dirty="0"/>
              <a:t>42</a:t>
            </a:r>
            <a:r>
              <a:rPr kumimoji="1" lang="ja-JP" altLang="en-US" dirty="0"/>
              <a:t>年）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・全国高校総体１１回出場（最高成績</a:t>
            </a:r>
            <a:r>
              <a:rPr lang="en-US" altLang="ja-JP" dirty="0"/>
              <a:t>/</a:t>
            </a:r>
            <a:r>
              <a:rPr lang="ja-JP" altLang="en-US" dirty="0"/>
              <a:t>ベスト８）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・全国高校選手権１３回出場（最高成績</a:t>
            </a:r>
            <a:r>
              <a:rPr kumimoji="1" lang="en-US" altLang="ja-JP" dirty="0"/>
              <a:t>/2013</a:t>
            </a:r>
            <a:r>
              <a:rPr kumimoji="1" lang="ja-JP" altLang="en-US" dirty="0"/>
              <a:t>年優勝）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・プリンスリーグ九州２部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宮崎県１部、２部リーグ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球蹴男児リーグ２部所属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・部員数　９３名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・指導者　５名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・人工芝グランド（１面）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2050" name="Picture 2" descr="鵬翔高校サッカー部 ホームページ | 宮崎県鵬翔高校サッカー部の公式ホームページです。">
            <a:extLst>
              <a:ext uri="{FF2B5EF4-FFF2-40B4-BE49-F238E27FC236}">
                <a16:creationId xmlns:a16="http://schemas.microsoft.com/office/drawing/2014/main" id="{ED8F34D4-B85B-E376-C70A-95B2AB44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982" y="280654"/>
            <a:ext cx="1416503" cy="141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80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88CF8-A078-1082-9D96-C653DB0A2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50954A-31F0-9BCD-113E-1B6A836E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スポンサー費用使用用途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44C25F-35A9-9BCE-9884-E02B4D8F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1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・トレーニング用具購入（ボール、ゴール、コーン等）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・遠征費の補助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（プリンスリーグアウェイ８試合、その他フェスティバル参加）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・マイクロバスの維持費（マイクロバス２台所有）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・全国大会出場の為の準備金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・その他チームの強化へ使用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Picture 2" descr="鵬翔高校サッカー部 ホームページ | 宮崎県鵬翔高校サッカー部の公式ホームページです。">
            <a:extLst>
              <a:ext uri="{FF2B5EF4-FFF2-40B4-BE49-F238E27FC236}">
                <a16:creationId xmlns:a16="http://schemas.microsoft.com/office/drawing/2014/main" id="{2F734258-78F5-12F6-5DD5-60D3B3F4A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982" y="280654"/>
            <a:ext cx="1416503" cy="141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72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ECB6A-9732-193D-874B-FE3508215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42FDD7-DDD2-AB1E-5653-0E916C2AE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スポンサープラン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EED9A7-28AB-FE64-E9AC-C35D471DC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1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トレーニングウェアプラン</a:t>
            </a:r>
            <a:r>
              <a:rPr kumimoji="1" lang="en-US" altLang="ja-JP" dirty="0"/>
              <a:t>】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・年間１０万円</a:t>
            </a:r>
            <a:r>
              <a:rPr lang="ja-JP" altLang="en-US" dirty="0"/>
              <a:t>（更新</a:t>
            </a:r>
            <a:r>
              <a:rPr lang="en-US" altLang="ja-JP" dirty="0"/>
              <a:t>/</a:t>
            </a:r>
            <a:r>
              <a:rPr lang="ja-JP" altLang="en-US" dirty="0"/>
              <a:t>年度）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・選手は入学年度のスポンサー様入りウェアを３年間着用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・ウォーミングアップ時に使用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（プリンスリーグ、県リーグ、その他フェスティバルで使用）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・トレーニングウェアを着てのボランティア活動予定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・返礼品として鵬翔高校サッカー部応援タオル１枚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Picture 2" descr="鵬翔高校サッカー部 ホームページ | 宮崎県鵬翔高校サッカー部の公式ホームページです。">
            <a:extLst>
              <a:ext uri="{FF2B5EF4-FFF2-40B4-BE49-F238E27FC236}">
                <a16:creationId xmlns:a16="http://schemas.microsoft.com/office/drawing/2014/main" id="{42A1CB74-6BC3-7F71-539E-03B4BAC4E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982" y="280654"/>
            <a:ext cx="1416503" cy="141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6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C6759-9A13-6CEE-4222-82CAD1002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87AC89-24CD-C6F7-DAE8-B4698EAB2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トレーニングウェア（イメージ）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2F62CF4-E450-0495-9105-B2972AA14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26954" r="20089" b="46403"/>
          <a:stretch/>
        </p:blipFill>
        <p:spPr>
          <a:xfrm>
            <a:off x="6188529" y="2718703"/>
            <a:ext cx="3560060" cy="3063805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A961720-F930-A1F3-AAFD-B3AD2BE79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6" t="26786" r="24257" b="47023"/>
          <a:stretch/>
        </p:blipFill>
        <p:spPr>
          <a:xfrm>
            <a:off x="1881869" y="2710539"/>
            <a:ext cx="3620860" cy="3063805"/>
          </a:xfrm>
          <a:prstGeom prst="rect">
            <a:avLst/>
          </a:prstGeom>
        </p:spPr>
      </p:pic>
      <p:sp>
        <p:nvSpPr>
          <p:cNvPr id="8" name="フローチャート: 処理 7">
            <a:extLst>
              <a:ext uri="{FF2B5EF4-FFF2-40B4-BE49-F238E27FC236}">
                <a16:creationId xmlns:a16="http://schemas.microsoft.com/office/drawing/2014/main" id="{CA77F5B2-CF3B-09A7-0A62-F626A32BAC17}"/>
              </a:ext>
            </a:extLst>
          </p:cNvPr>
          <p:cNvSpPr/>
          <p:nvPr/>
        </p:nvSpPr>
        <p:spPr>
          <a:xfrm>
            <a:off x="2845254" y="3891376"/>
            <a:ext cx="775605" cy="318277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/>
              <a:t>ｽﾎﾟﾝｻｰ様名</a:t>
            </a:r>
          </a:p>
        </p:txBody>
      </p:sp>
      <p:sp>
        <p:nvSpPr>
          <p:cNvPr id="12" name="フローチャート: 処理 11">
            <a:extLst>
              <a:ext uri="{FF2B5EF4-FFF2-40B4-BE49-F238E27FC236}">
                <a16:creationId xmlns:a16="http://schemas.microsoft.com/office/drawing/2014/main" id="{2198104E-71D1-150C-9329-AD52DAE1712E}"/>
              </a:ext>
            </a:extLst>
          </p:cNvPr>
          <p:cNvSpPr/>
          <p:nvPr/>
        </p:nvSpPr>
        <p:spPr>
          <a:xfrm>
            <a:off x="3675968" y="3891376"/>
            <a:ext cx="775605" cy="318277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/>
              <a:t>ｽﾎﾟﾝｻｰ様名</a:t>
            </a:r>
          </a:p>
        </p:txBody>
      </p:sp>
      <p:sp>
        <p:nvSpPr>
          <p:cNvPr id="13" name="フローチャート: 処理 12">
            <a:extLst>
              <a:ext uri="{FF2B5EF4-FFF2-40B4-BE49-F238E27FC236}">
                <a16:creationId xmlns:a16="http://schemas.microsoft.com/office/drawing/2014/main" id="{7CDEC86E-FB11-4CE6-8F84-3E228AFD9EE9}"/>
              </a:ext>
            </a:extLst>
          </p:cNvPr>
          <p:cNvSpPr/>
          <p:nvPr/>
        </p:nvSpPr>
        <p:spPr>
          <a:xfrm>
            <a:off x="2845254" y="4239717"/>
            <a:ext cx="775605" cy="318277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/>
              <a:t>ｽﾎﾟﾝｻｰ様名</a:t>
            </a:r>
          </a:p>
        </p:txBody>
      </p:sp>
      <p:sp>
        <p:nvSpPr>
          <p:cNvPr id="14" name="フローチャート: 処理 13">
            <a:extLst>
              <a:ext uri="{FF2B5EF4-FFF2-40B4-BE49-F238E27FC236}">
                <a16:creationId xmlns:a16="http://schemas.microsoft.com/office/drawing/2014/main" id="{77E3C124-4B00-7986-0E2E-49CEB8120EDA}"/>
              </a:ext>
            </a:extLst>
          </p:cNvPr>
          <p:cNvSpPr/>
          <p:nvPr/>
        </p:nvSpPr>
        <p:spPr>
          <a:xfrm>
            <a:off x="3675968" y="4239717"/>
            <a:ext cx="775605" cy="318277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/>
              <a:t>ｽﾎﾟﾝｻｰ様名</a:t>
            </a:r>
          </a:p>
        </p:txBody>
      </p:sp>
      <p:sp>
        <p:nvSpPr>
          <p:cNvPr id="15" name="フローチャート: 処理 14">
            <a:extLst>
              <a:ext uri="{FF2B5EF4-FFF2-40B4-BE49-F238E27FC236}">
                <a16:creationId xmlns:a16="http://schemas.microsoft.com/office/drawing/2014/main" id="{FBDF8D8D-AA8A-9683-AC0F-C6FEE6ED188F}"/>
              </a:ext>
            </a:extLst>
          </p:cNvPr>
          <p:cNvSpPr/>
          <p:nvPr/>
        </p:nvSpPr>
        <p:spPr>
          <a:xfrm>
            <a:off x="2845254" y="4588061"/>
            <a:ext cx="775605" cy="318277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/>
              <a:t>ｽﾎﾟﾝｻｰ様名</a:t>
            </a:r>
          </a:p>
        </p:txBody>
      </p:sp>
      <p:sp>
        <p:nvSpPr>
          <p:cNvPr id="16" name="フローチャート: 処理 15">
            <a:extLst>
              <a:ext uri="{FF2B5EF4-FFF2-40B4-BE49-F238E27FC236}">
                <a16:creationId xmlns:a16="http://schemas.microsoft.com/office/drawing/2014/main" id="{26D612FD-437F-33C0-7280-48F3EEAD66BD}"/>
              </a:ext>
            </a:extLst>
          </p:cNvPr>
          <p:cNvSpPr/>
          <p:nvPr/>
        </p:nvSpPr>
        <p:spPr>
          <a:xfrm>
            <a:off x="3675968" y="4588061"/>
            <a:ext cx="775605" cy="318277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/>
              <a:t>ｽﾎﾟﾝｻｰ様名</a:t>
            </a: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65E60871-C1D5-FE9D-BAF9-E70D1A07DEA7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951029" cy="4501696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US" altLang="ja-JP" dirty="0"/>
          </a:p>
          <a:p>
            <a:pPr marL="0" indent="0">
              <a:buFont typeface="Calibri" panose="020F0502020204030204" pitchFamily="34" charset="0"/>
              <a:buNone/>
            </a:pPr>
            <a:r>
              <a:rPr lang="ja-JP" altLang="en-US" dirty="0"/>
              <a:t>　　　　　　　　　　　　　　</a:t>
            </a:r>
            <a:r>
              <a:rPr lang="en-US" altLang="ja-JP" dirty="0"/>
              <a:t>【</a:t>
            </a:r>
            <a:r>
              <a:rPr lang="ja-JP" altLang="en-US" dirty="0"/>
              <a:t>前面</a:t>
            </a:r>
            <a:r>
              <a:rPr lang="en-US" altLang="ja-JP" dirty="0"/>
              <a:t>】</a:t>
            </a:r>
            <a:r>
              <a:rPr lang="ja-JP" altLang="en-US" dirty="0"/>
              <a:t>　　　　　　　　　　　　　　　　　　　　　</a:t>
            </a:r>
            <a:r>
              <a:rPr lang="en-US" altLang="ja-JP" dirty="0"/>
              <a:t>【</a:t>
            </a:r>
            <a:r>
              <a:rPr lang="ja-JP" altLang="en-US" dirty="0"/>
              <a:t>後面</a:t>
            </a:r>
            <a:r>
              <a:rPr lang="en-US" altLang="ja-JP" dirty="0"/>
              <a:t>】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/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/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/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/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/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/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/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/>
          </a:p>
          <a:p>
            <a:pPr marL="0" indent="0">
              <a:buFont typeface="Calibri" panose="020F0502020204030204" pitchFamily="34" charset="0"/>
              <a:buNone/>
            </a:pPr>
            <a:endParaRPr lang="en-US" altLang="ja-JP" dirty="0"/>
          </a:p>
          <a:p>
            <a:pPr marL="0" indent="0">
              <a:buFont typeface="Calibri" panose="020F0502020204030204" pitchFamily="34" charset="0"/>
              <a:buNone/>
            </a:pPr>
            <a:r>
              <a:rPr lang="en-US" altLang="ja-JP" dirty="0"/>
              <a:t>※</a:t>
            </a:r>
            <a:r>
              <a:rPr lang="ja-JP" altLang="en-US" dirty="0"/>
              <a:t>上記はウェアはイメージとなります</a:t>
            </a:r>
            <a:endParaRPr lang="en-US" altLang="ja-JP" dirty="0"/>
          </a:p>
          <a:p>
            <a:pPr marL="0" indent="0">
              <a:buFont typeface="Calibri" panose="020F0502020204030204" pitchFamily="34" charset="0"/>
              <a:buNone/>
            </a:pPr>
            <a:r>
              <a:rPr lang="en-US" altLang="ja-JP" dirty="0"/>
              <a:t>※</a:t>
            </a:r>
            <a:r>
              <a:rPr lang="ja-JP" altLang="en-US" dirty="0"/>
              <a:t>スポンサー企業様の数によっては、デザインが異なりますのでご了承ください。</a:t>
            </a:r>
          </a:p>
        </p:txBody>
      </p:sp>
      <p:sp>
        <p:nvSpPr>
          <p:cNvPr id="28" name="フローチャート: 処理 27">
            <a:extLst>
              <a:ext uri="{FF2B5EF4-FFF2-40B4-BE49-F238E27FC236}">
                <a16:creationId xmlns:a16="http://schemas.microsoft.com/office/drawing/2014/main" id="{69A219E1-3177-A8C2-007E-3627846B8C0E}"/>
              </a:ext>
            </a:extLst>
          </p:cNvPr>
          <p:cNvSpPr/>
          <p:nvPr/>
        </p:nvSpPr>
        <p:spPr>
          <a:xfrm>
            <a:off x="7087961" y="3891376"/>
            <a:ext cx="775605" cy="318277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/>
              <a:t>ｽﾎﾟﾝｻｰ様名</a:t>
            </a:r>
          </a:p>
        </p:txBody>
      </p:sp>
      <p:sp>
        <p:nvSpPr>
          <p:cNvPr id="29" name="フローチャート: 処理 28">
            <a:extLst>
              <a:ext uri="{FF2B5EF4-FFF2-40B4-BE49-F238E27FC236}">
                <a16:creationId xmlns:a16="http://schemas.microsoft.com/office/drawing/2014/main" id="{8A7DF061-06E7-E161-001A-B1CB32ACD612}"/>
              </a:ext>
            </a:extLst>
          </p:cNvPr>
          <p:cNvSpPr/>
          <p:nvPr/>
        </p:nvSpPr>
        <p:spPr>
          <a:xfrm>
            <a:off x="7918675" y="3891376"/>
            <a:ext cx="775605" cy="318277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/>
              <a:t>ｽﾎﾟﾝｻｰ様名</a:t>
            </a:r>
          </a:p>
        </p:txBody>
      </p:sp>
      <p:sp>
        <p:nvSpPr>
          <p:cNvPr id="30" name="フローチャート: 処理 29">
            <a:extLst>
              <a:ext uri="{FF2B5EF4-FFF2-40B4-BE49-F238E27FC236}">
                <a16:creationId xmlns:a16="http://schemas.microsoft.com/office/drawing/2014/main" id="{B91706DB-0CBB-28F0-F97A-E204D1068EAF}"/>
              </a:ext>
            </a:extLst>
          </p:cNvPr>
          <p:cNvSpPr/>
          <p:nvPr/>
        </p:nvSpPr>
        <p:spPr>
          <a:xfrm>
            <a:off x="7098163" y="4251043"/>
            <a:ext cx="775605" cy="318277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/>
              <a:t>ｽﾎﾟﾝｻｰ様名</a:t>
            </a:r>
          </a:p>
        </p:txBody>
      </p:sp>
      <p:sp>
        <p:nvSpPr>
          <p:cNvPr id="31" name="フローチャート: 処理 30">
            <a:extLst>
              <a:ext uri="{FF2B5EF4-FFF2-40B4-BE49-F238E27FC236}">
                <a16:creationId xmlns:a16="http://schemas.microsoft.com/office/drawing/2014/main" id="{B8A46EDA-BBBC-47F0-F40F-8D2E50AAAD86}"/>
              </a:ext>
            </a:extLst>
          </p:cNvPr>
          <p:cNvSpPr/>
          <p:nvPr/>
        </p:nvSpPr>
        <p:spPr>
          <a:xfrm>
            <a:off x="7928877" y="4251043"/>
            <a:ext cx="775605" cy="318277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/>
              <a:t>ｽﾎﾟﾝｻｰ様名</a:t>
            </a:r>
          </a:p>
        </p:txBody>
      </p:sp>
      <p:sp>
        <p:nvSpPr>
          <p:cNvPr id="32" name="フローチャート: 処理 31">
            <a:extLst>
              <a:ext uri="{FF2B5EF4-FFF2-40B4-BE49-F238E27FC236}">
                <a16:creationId xmlns:a16="http://schemas.microsoft.com/office/drawing/2014/main" id="{AE12A1C9-4B17-F142-61F9-37C9863A2602}"/>
              </a:ext>
            </a:extLst>
          </p:cNvPr>
          <p:cNvSpPr/>
          <p:nvPr/>
        </p:nvSpPr>
        <p:spPr>
          <a:xfrm>
            <a:off x="7098163" y="4607978"/>
            <a:ext cx="775605" cy="318277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/>
              <a:t>ｽﾎﾟﾝｻｰ様名</a:t>
            </a:r>
          </a:p>
        </p:txBody>
      </p:sp>
      <p:sp>
        <p:nvSpPr>
          <p:cNvPr id="33" name="フローチャート: 処理 32">
            <a:extLst>
              <a:ext uri="{FF2B5EF4-FFF2-40B4-BE49-F238E27FC236}">
                <a16:creationId xmlns:a16="http://schemas.microsoft.com/office/drawing/2014/main" id="{C6582090-51A2-8A55-971A-26F972B40598}"/>
              </a:ext>
            </a:extLst>
          </p:cNvPr>
          <p:cNvSpPr/>
          <p:nvPr/>
        </p:nvSpPr>
        <p:spPr>
          <a:xfrm>
            <a:off x="7928877" y="4607978"/>
            <a:ext cx="775605" cy="318277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/>
              <a:t>ｽﾎﾟﾝｻｰ様名</a:t>
            </a:r>
          </a:p>
        </p:txBody>
      </p:sp>
      <p:sp>
        <p:nvSpPr>
          <p:cNvPr id="34" name="フローチャート: 処理 33">
            <a:extLst>
              <a:ext uri="{FF2B5EF4-FFF2-40B4-BE49-F238E27FC236}">
                <a16:creationId xmlns:a16="http://schemas.microsoft.com/office/drawing/2014/main" id="{423FBD7D-A125-45D2-9148-EC4E17A32BBE}"/>
              </a:ext>
            </a:extLst>
          </p:cNvPr>
          <p:cNvSpPr/>
          <p:nvPr/>
        </p:nvSpPr>
        <p:spPr>
          <a:xfrm>
            <a:off x="7087961" y="3538311"/>
            <a:ext cx="775605" cy="318277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/>
              <a:t>ｽﾎﾟﾝｻｰ様名</a:t>
            </a:r>
          </a:p>
        </p:txBody>
      </p:sp>
      <p:sp>
        <p:nvSpPr>
          <p:cNvPr id="35" name="フローチャート: 処理 34">
            <a:extLst>
              <a:ext uri="{FF2B5EF4-FFF2-40B4-BE49-F238E27FC236}">
                <a16:creationId xmlns:a16="http://schemas.microsoft.com/office/drawing/2014/main" id="{D4A80C8C-4BA1-59CE-1DF4-A658E6D0B7A7}"/>
              </a:ext>
            </a:extLst>
          </p:cNvPr>
          <p:cNvSpPr/>
          <p:nvPr/>
        </p:nvSpPr>
        <p:spPr>
          <a:xfrm>
            <a:off x="7918675" y="3538311"/>
            <a:ext cx="775605" cy="318277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/>
              <a:t>ｽﾎﾟﾝｻｰ様名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AA49FEF-0309-968D-D01C-64B0B33D53B1}"/>
              </a:ext>
            </a:extLst>
          </p:cNvPr>
          <p:cNvSpPr/>
          <p:nvPr/>
        </p:nvSpPr>
        <p:spPr>
          <a:xfrm rot="3177511">
            <a:off x="2051273" y="3388917"/>
            <a:ext cx="481693" cy="29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１３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D3AAA67-C184-F673-274B-DD8479F75F84}"/>
              </a:ext>
            </a:extLst>
          </p:cNvPr>
          <p:cNvSpPr/>
          <p:nvPr/>
        </p:nvSpPr>
        <p:spPr>
          <a:xfrm>
            <a:off x="3822923" y="3444356"/>
            <a:ext cx="481693" cy="29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鵬翔</a:t>
            </a:r>
          </a:p>
        </p:txBody>
      </p:sp>
      <p:pic>
        <p:nvPicPr>
          <p:cNvPr id="3" name="Picture 2" descr="鵬翔高校サッカー部 ホームページ | 宮崎県鵬翔高校サッカー部の公式ホームページです。">
            <a:extLst>
              <a:ext uri="{FF2B5EF4-FFF2-40B4-BE49-F238E27FC236}">
                <a16:creationId xmlns:a16="http://schemas.microsoft.com/office/drawing/2014/main" id="{A04A1C0C-98A4-1382-1FD3-B5283793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982" y="280654"/>
            <a:ext cx="1416503" cy="141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7AB6D5-559A-A52C-121C-B6E0050D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スポンサー企業様メリット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96FB86-E3F5-6478-93F7-7657EE896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kumimoji="1" lang="ja-JP" altLang="en-US" dirty="0"/>
              <a:t>・企業様の</a:t>
            </a:r>
            <a:r>
              <a:rPr lang="ja-JP" altLang="en-US" dirty="0"/>
              <a:t>イメージの向上</a:t>
            </a:r>
            <a:endParaRPr lang="en-US" altLang="ja-JP" dirty="0"/>
          </a:p>
          <a:p>
            <a:r>
              <a:rPr kumimoji="1" lang="ja-JP" altLang="en-US" dirty="0"/>
              <a:t>・企業様の認知拡大</a:t>
            </a:r>
            <a:endParaRPr kumimoji="1" lang="en-US" altLang="ja-JP" dirty="0"/>
          </a:p>
          <a:p>
            <a:r>
              <a:rPr lang="ja-JP" altLang="en-US" dirty="0"/>
              <a:t>・地域貢献活動</a:t>
            </a:r>
            <a:endParaRPr lang="en-US" altLang="ja-JP" dirty="0"/>
          </a:p>
          <a:p>
            <a:r>
              <a:rPr kumimoji="1" lang="ja-JP" altLang="en-US" dirty="0"/>
              <a:t>・地域コミュニティとの結びつき</a:t>
            </a:r>
            <a:endParaRPr kumimoji="1" lang="en-US" altLang="ja-JP" dirty="0"/>
          </a:p>
          <a:p>
            <a:r>
              <a:rPr lang="ja-JP" altLang="en-US" dirty="0"/>
              <a:t>・広告宣伝費としての節税対策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Picture 2" descr="鵬翔高校サッカー部 ホームページ | 宮崎県鵬翔高校サッカー部の公式ホームページです。">
            <a:extLst>
              <a:ext uri="{FF2B5EF4-FFF2-40B4-BE49-F238E27FC236}">
                <a16:creationId xmlns:a16="http://schemas.microsoft.com/office/drawing/2014/main" id="{41EE1FDA-DE5C-E644-FF31-FCF09803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982" y="280654"/>
            <a:ext cx="1416503" cy="141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4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8D8402-EC20-9BF6-3D9E-27D61FFA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スポンサー様契約について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4DE1A0-7D64-C6B9-DE09-191F49266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/>
              <a:t>お問合せにつきましては、電話もしくはメールにてお願いいたします。</a:t>
            </a:r>
            <a:endParaRPr lang="en-US" altLang="ja-JP" dirty="0"/>
          </a:p>
          <a:p>
            <a:r>
              <a:rPr kumimoji="1" lang="ja-JP" altLang="en-US" dirty="0"/>
              <a:t>連絡先　　／　　　鵬翔高校サッカー部　大丹生（おおにゅう）宛て</a:t>
            </a:r>
            <a:endParaRPr kumimoji="1" lang="en-US" altLang="ja-JP" dirty="0"/>
          </a:p>
          <a:p>
            <a:r>
              <a:rPr kumimoji="1" lang="ja-JP" altLang="en-US" dirty="0"/>
              <a:t>電話番号／　　　　</a:t>
            </a:r>
            <a:r>
              <a:rPr kumimoji="1" lang="en-US" altLang="ja-JP" dirty="0"/>
              <a:t>080-4488-4326</a:t>
            </a:r>
          </a:p>
          <a:p>
            <a:r>
              <a:rPr kumimoji="1" lang="ja-JP" altLang="en-US" dirty="0"/>
              <a:t>メールアドレス／</a:t>
            </a:r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en-US" altLang="ja-JP" dirty="0">
                <a:solidFill>
                  <a:schemeClr val="tx1"/>
                </a:solidFill>
                <a:latin typeface="+mj-ea"/>
                <a:ea typeface="+mj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oonyu@hosho.ed.jp</a:t>
            </a:r>
            <a:endParaRPr kumimoji="1" lang="en-US" altLang="ja-JP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dirty="0"/>
              <a:t>スポンサー募集期間</a:t>
            </a:r>
            <a:r>
              <a:rPr lang="en-US" altLang="ja-JP" dirty="0"/>
              <a:t>/</a:t>
            </a:r>
            <a:r>
              <a:rPr lang="ja-JP" altLang="en-US" dirty="0"/>
              <a:t>　</a:t>
            </a:r>
            <a:r>
              <a:rPr lang="en-US" altLang="ja-JP" dirty="0"/>
              <a:t>2025</a:t>
            </a:r>
            <a:r>
              <a:rPr lang="ja-JP" altLang="en-US" dirty="0"/>
              <a:t>年</a:t>
            </a:r>
            <a:r>
              <a:rPr lang="en-US" altLang="ja-JP" dirty="0"/>
              <a:t>2</a:t>
            </a:r>
            <a:r>
              <a:rPr lang="ja-JP" altLang="en-US" dirty="0"/>
              <a:t>月</a:t>
            </a:r>
            <a:r>
              <a:rPr lang="en-US" altLang="ja-JP" dirty="0"/>
              <a:t>1</a:t>
            </a:r>
            <a:r>
              <a:rPr lang="ja-JP" altLang="en-US" dirty="0"/>
              <a:t>日～</a:t>
            </a:r>
            <a:r>
              <a:rPr lang="en-US" altLang="ja-JP" dirty="0"/>
              <a:t>2025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</a:t>
            </a:r>
            <a:r>
              <a:rPr lang="en-US" altLang="ja-JP" dirty="0"/>
              <a:t>15</a:t>
            </a:r>
            <a:r>
              <a:rPr lang="ja-JP" altLang="en-US" dirty="0"/>
              <a:t>日</a:t>
            </a:r>
            <a:endParaRPr lang="en-US" altLang="ja-JP" dirty="0"/>
          </a:p>
          <a:p>
            <a:r>
              <a:rPr lang="ja-JP" altLang="en-US" dirty="0"/>
              <a:t>契約期間</a:t>
            </a:r>
            <a:r>
              <a:rPr lang="en-US" altLang="ja-JP" dirty="0"/>
              <a:t>/2025</a:t>
            </a:r>
            <a:r>
              <a:rPr lang="ja-JP" altLang="en-US" dirty="0"/>
              <a:t>年</a:t>
            </a:r>
            <a:r>
              <a:rPr lang="en-US" altLang="ja-JP" dirty="0"/>
              <a:t>4</a:t>
            </a:r>
            <a:r>
              <a:rPr lang="ja-JP" altLang="en-US" dirty="0"/>
              <a:t>月</a:t>
            </a:r>
            <a:r>
              <a:rPr lang="en-US" altLang="ja-JP" dirty="0"/>
              <a:t>1</a:t>
            </a:r>
            <a:r>
              <a:rPr lang="ja-JP" altLang="en-US" dirty="0"/>
              <a:t>日～</a:t>
            </a:r>
            <a:r>
              <a:rPr lang="en-US" altLang="ja-JP" dirty="0"/>
              <a:t>2026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</a:t>
            </a:r>
            <a:r>
              <a:rPr lang="en-US" altLang="ja-JP" dirty="0"/>
              <a:t>31</a:t>
            </a:r>
            <a:r>
              <a:rPr lang="ja-JP" altLang="en-US" dirty="0"/>
              <a:t>日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ご契約いただける企業様はスポンサー契約書をご記入頂き、送付してください。</a:t>
            </a:r>
            <a:endParaRPr kumimoji="1" lang="en-US" altLang="ja-JP" dirty="0"/>
          </a:p>
          <a:p>
            <a:r>
              <a:rPr lang="ja-JP" altLang="en-US" dirty="0"/>
              <a:t>また、企業様データにつきましても後日データにて送付お願いいたします。</a:t>
            </a:r>
            <a:endParaRPr lang="en-US" altLang="ja-JP" dirty="0"/>
          </a:p>
          <a:p>
            <a:r>
              <a:rPr lang="ja-JP" altLang="en-US" dirty="0"/>
              <a:t>ご不明な点ございましたら、お気軽にご連絡下さい。</a:t>
            </a:r>
            <a:endParaRPr kumimoji="1" lang="en-US" altLang="ja-JP" dirty="0"/>
          </a:p>
        </p:txBody>
      </p:sp>
      <p:pic>
        <p:nvPicPr>
          <p:cNvPr id="4" name="Picture 2" descr="鵬翔高校サッカー部 ホームページ | 宮崎県鵬翔高校サッカー部の公式ホームページです。">
            <a:extLst>
              <a:ext uri="{FF2B5EF4-FFF2-40B4-BE49-F238E27FC236}">
                <a16:creationId xmlns:a16="http://schemas.microsoft.com/office/drawing/2014/main" id="{C17B21D1-5DFA-8786-03E9-D6790FF9C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982" y="280654"/>
            <a:ext cx="1416503" cy="141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070623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青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</TotalTime>
  <Words>409</Words>
  <Application>Microsoft Office PowerPoint</Application>
  <PresentationFormat>ワイド画面</PresentationFormat>
  <Paragraphs>78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BIZ UDゴシック</vt:lpstr>
      <vt:lpstr>Calibri</vt:lpstr>
      <vt:lpstr>Calibri Light</vt:lpstr>
      <vt:lpstr>レトロスペクト</vt:lpstr>
      <vt:lpstr>スポンサー企業様募集要項</vt:lpstr>
      <vt:lpstr>紹介</vt:lpstr>
      <vt:lpstr>スポンサー費用使用用途</vt:lpstr>
      <vt:lpstr>スポンサープラン</vt:lpstr>
      <vt:lpstr>トレーニングウェア（イメージ）</vt:lpstr>
      <vt:lpstr>スポンサー企業様メリット</vt:lpstr>
      <vt:lpstr>スポンサー様契約について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mdaido@honey.local</dc:creator>
  <cp:lastModifiedBy>mdaido@honey.local</cp:lastModifiedBy>
  <cp:revision>3</cp:revision>
  <dcterms:created xsi:type="dcterms:W3CDTF">2025-01-15T10:44:23Z</dcterms:created>
  <dcterms:modified xsi:type="dcterms:W3CDTF">2025-01-20T11:41:43Z</dcterms:modified>
</cp:coreProperties>
</file>